
<file path=[Content_Types].xml><?xml version="1.0" encoding="utf-8"?>
<Types xmlns="http://schemas.openxmlformats.org/package/2006/content-types">
  <Default Extension="png" ContentType="image/png"/>
  <Default Extension="webm" ContentType="video/webm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53" r:id="rId2"/>
    <p:sldId id="460" r:id="rId3"/>
    <p:sldId id="474" r:id="rId4"/>
    <p:sldId id="462" r:id="rId5"/>
    <p:sldId id="464" r:id="rId6"/>
    <p:sldId id="463" r:id="rId7"/>
    <p:sldId id="465" r:id="rId8"/>
    <p:sldId id="466" r:id="rId9"/>
    <p:sldId id="467" r:id="rId10"/>
    <p:sldId id="470" r:id="rId11"/>
    <p:sldId id="468" r:id="rId12"/>
    <p:sldId id="469" r:id="rId13"/>
    <p:sldId id="471" r:id="rId14"/>
    <p:sldId id="4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Auttonberry" initials="EA" lastIdx="1" clrIdx="0">
    <p:extLst>
      <p:ext uri="{19B8F6BF-5375-455C-9EA6-DF929625EA0E}">
        <p15:presenceInfo xmlns:p15="http://schemas.microsoft.com/office/powerpoint/2012/main" userId="Edward Auttonberr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00B"/>
    <a:srgbClr val="4472C4"/>
    <a:srgbClr val="FFC000"/>
    <a:srgbClr val="A5A5A5"/>
    <a:srgbClr val="ED7D31"/>
    <a:srgbClr val="5B9BD5"/>
    <a:srgbClr val="A8A9A9"/>
    <a:srgbClr val="E3AF24"/>
    <a:srgbClr val="CF814C"/>
    <a:srgbClr val="76A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8" autoAdjust="0"/>
    <p:restoredTop sz="96252" autoAdjust="0"/>
  </p:normalViewPr>
  <p:slideViewPr>
    <p:cSldViewPr snapToGrid="0">
      <p:cViewPr varScale="1">
        <p:scale>
          <a:sx n="65" d="100"/>
          <a:sy n="65" d="100"/>
        </p:scale>
        <p:origin x="48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6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powerpoint.sage-fox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94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Test info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hlinkClick r:id="rId13"/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561" y="6756644"/>
            <a:ext cx="405993" cy="109728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p3"/><Relationship Id="rId3" Type="http://schemas.microsoft.com/office/2007/relationships/media" Target="../media/media10.mp3"/><Relationship Id="rId7" Type="http://schemas.microsoft.com/office/2007/relationships/media" Target="../media/media12.mp3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openxmlformats.org/officeDocument/2006/relationships/image" Target="../media/image24.png"/><Relationship Id="rId5" Type="http://schemas.microsoft.com/office/2007/relationships/media" Target="../media/media11.mp3"/><Relationship Id="rId10" Type="http://schemas.openxmlformats.org/officeDocument/2006/relationships/image" Target="../media/image2.jpg"/><Relationship Id="rId4" Type="http://schemas.openxmlformats.org/officeDocument/2006/relationships/audio" Target="../media/media10.mp3"/><Relationship Id="rId9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gif"/><Relationship Id="rId1" Type="http://schemas.microsoft.com/office/2007/relationships/media" Target="../media/media13.gif"/><Relationship Id="rId5" Type="http://schemas.openxmlformats.org/officeDocument/2006/relationships/image" Target="../media/image25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15.mp3"/><Relationship Id="rId7" Type="http://schemas.openxmlformats.org/officeDocument/2006/relationships/image" Target="../media/image26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8.png"/><Relationship Id="rId4" Type="http://schemas.openxmlformats.org/officeDocument/2006/relationships/audio" Target="../media/media15.mp3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7.webm"/><Relationship Id="rId7" Type="http://schemas.openxmlformats.org/officeDocument/2006/relationships/image" Target="../media/image16.png"/><Relationship Id="rId2" Type="http://schemas.openxmlformats.org/officeDocument/2006/relationships/video" Target="../media/media6.webm"/><Relationship Id="rId1" Type="http://schemas.microsoft.com/office/2007/relationships/media" Target="../media/media6.webm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4" Type="http://schemas.openxmlformats.org/officeDocument/2006/relationships/video" Target="../media/media7.webm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955040" y="4135120"/>
            <a:ext cx="0" cy="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3710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14470" y="536884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Music</a:t>
            </a:r>
          </a:p>
        </p:txBody>
      </p:sp>
      <p:pic>
        <p:nvPicPr>
          <p:cNvPr id="5" name="Music_default_ui_startup_01">
            <a:hlinkClick r:id="" action="ppaction://media"/>
            <a:extLst>
              <a:ext uri="{FF2B5EF4-FFF2-40B4-BE49-F238E27FC236}">
                <a16:creationId xmlns:a16="http://schemas.microsoft.com/office/drawing/2014/main" id="{12346141-19DC-48DD-8B4C-B44C6A716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44441" y="3185318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6D3429-C675-4D01-984C-D140527A08D7}"/>
              </a:ext>
            </a:extLst>
          </p:cNvPr>
          <p:cNvSpPr txBox="1"/>
          <p:nvPr/>
        </p:nvSpPr>
        <p:spPr>
          <a:xfrm>
            <a:off x="457200" y="4220308"/>
            <a:ext cx="246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Default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3CDF5-574F-4292-AF67-D693B56D6353}"/>
              </a:ext>
            </a:extLst>
          </p:cNvPr>
          <p:cNvSpPr txBox="1"/>
          <p:nvPr/>
        </p:nvSpPr>
        <p:spPr>
          <a:xfrm>
            <a:off x="3223846" y="4220308"/>
            <a:ext cx="246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Dire Shred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FBEB1-828C-4C72-BB66-87C3DA8C16A0}"/>
              </a:ext>
            </a:extLst>
          </p:cNvPr>
          <p:cNvSpPr txBox="1"/>
          <p:nvPr/>
        </p:nvSpPr>
        <p:spPr>
          <a:xfrm>
            <a:off x="5990492" y="4220308"/>
            <a:ext cx="246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International 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69C64A-FCD3-4177-8B8F-5BE3E2CCDAFA}"/>
              </a:ext>
            </a:extLst>
          </p:cNvPr>
          <p:cNvSpPr txBox="1"/>
          <p:nvPr/>
        </p:nvSpPr>
        <p:spPr>
          <a:xfrm>
            <a:off x="8757138" y="4220308"/>
            <a:ext cx="246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Abstraction</a:t>
            </a:r>
          </a:p>
        </p:txBody>
      </p:sp>
      <p:pic>
        <p:nvPicPr>
          <p:cNvPr id="8" name="Music_Dire_Shred_Cover_ui_startup_01">
            <a:hlinkClick r:id="" action="ppaction://media"/>
            <a:extLst>
              <a:ext uri="{FF2B5EF4-FFF2-40B4-BE49-F238E27FC236}">
                <a16:creationId xmlns:a16="http://schemas.microsoft.com/office/drawing/2014/main" id="{B4E4A449-388D-4E85-97A7-7A204C96B7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11087" y="3185318"/>
            <a:ext cx="487363" cy="487363"/>
          </a:xfrm>
          <a:prstGeom prst="rect">
            <a:avLst/>
          </a:prstGeom>
        </p:spPr>
      </p:pic>
      <p:pic>
        <p:nvPicPr>
          <p:cNvPr id="9" name="Music_Matt_Lange_Abstraction_ui_startup">
            <a:hlinkClick r:id="" action="ppaction://media"/>
            <a:extLst>
              <a:ext uri="{FF2B5EF4-FFF2-40B4-BE49-F238E27FC236}">
                <a16:creationId xmlns:a16="http://schemas.microsoft.com/office/drawing/2014/main" id="{492C0450-0E6C-47ED-AD9B-DF9C8EF1216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744379" y="3185318"/>
            <a:ext cx="487363" cy="487363"/>
          </a:xfrm>
          <a:prstGeom prst="rect">
            <a:avLst/>
          </a:prstGeom>
        </p:spPr>
      </p:pic>
      <p:pic>
        <p:nvPicPr>
          <p:cNvPr id="10" name="Music_The_International_2016_ui_main_01">
            <a:hlinkClick r:id="" action="ppaction://media"/>
            <a:extLst>
              <a:ext uri="{FF2B5EF4-FFF2-40B4-BE49-F238E27FC236}">
                <a16:creationId xmlns:a16="http://schemas.microsoft.com/office/drawing/2014/main" id="{D8F7BBA1-1661-4239-B682-001DBEE7217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77733" y="31853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7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94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30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8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5653" y="317076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Why this game sucks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77B60-73DE-46A6-B014-AE5F94881C23}"/>
              </a:ext>
            </a:extLst>
          </p:cNvPr>
          <p:cNvSpPr txBox="1"/>
          <p:nvPr/>
        </p:nvSpPr>
        <p:spPr>
          <a:xfrm>
            <a:off x="940777" y="1134208"/>
            <a:ext cx="5583115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Most toxic community of any game ever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Language barrier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Steep learning curve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only lore is comics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Events kind of suck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Content updates are infrequent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Balance issues</a:t>
            </a:r>
          </a:p>
        </p:txBody>
      </p:sp>
      <p:pic>
        <p:nvPicPr>
          <p:cNvPr id="5" name="Taunt-pudge-shakeyour">
            <a:hlinkClick r:id="" action="ppaction://media"/>
            <a:extLst>
              <a:ext uri="{FF2B5EF4-FFF2-40B4-BE49-F238E27FC236}">
                <a16:creationId xmlns:a16="http://schemas.microsoft.com/office/drawing/2014/main" id="{068E9225-24B6-4CE8-B889-DA1612240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23892" y="1409700"/>
            <a:ext cx="5175554" cy="4314092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3894698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5653" y="141230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Why this game 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77B60-73DE-46A6-B014-AE5F94881C23}"/>
              </a:ext>
            </a:extLst>
          </p:cNvPr>
          <p:cNvSpPr txBox="1"/>
          <p:nvPr/>
        </p:nvSpPr>
        <p:spPr>
          <a:xfrm>
            <a:off x="931984" y="787561"/>
            <a:ext cx="7086600" cy="589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 customizability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Really hard to get bored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Bug fixes are almost immediate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Lots of character interactions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Economy?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F2P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heroes are available </a:t>
            </a:r>
            <a:r>
              <a:rPr lang="en-US" sz="2400" b="1" u="sng" dirty="0">
                <a:solidFill>
                  <a:srgbClr val="FF0000"/>
                </a:solidFill>
              </a:rPr>
              <a:t>FROM THE START FOR FREE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You’ll learn a language</a:t>
            </a:r>
          </a:p>
        </p:txBody>
      </p:sp>
      <p:pic>
        <p:nvPicPr>
          <p:cNvPr id="5" name="ezgif-2-a6f0da9acd">
            <a:hlinkClick r:id="" action="ppaction://media"/>
            <a:extLst>
              <a:ext uri="{FF2B5EF4-FFF2-40B4-BE49-F238E27FC236}">
                <a16:creationId xmlns:a16="http://schemas.microsoft.com/office/drawing/2014/main" id="{247324FC-D773-4579-9D86-9AFA03310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90085" y="-74086"/>
            <a:ext cx="3668883" cy="36920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Jug_rare_17">
            <a:hlinkClick r:id="" action="ppaction://media"/>
            <a:extLst>
              <a:ext uri="{FF2B5EF4-FFF2-40B4-BE49-F238E27FC236}">
                <a16:creationId xmlns:a16="http://schemas.microsoft.com/office/drawing/2014/main" id="{2B544EE5-47C3-46E1-8D4C-76D6BFF7D7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0082" y="3878995"/>
            <a:ext cx="487363" cy="487362"/>
          </a:xfrm>
          <a:prstGeom prst="rect">
            <a:avLst/>
          </a:prstGeom>
        </p:spPr>
      </p:pic>
      <p:pic>
        <p:nvPicPr>
          <p:cNvPr id="8194" name="Picture 2" descr="Juggernaut">
            <a:extLst>
              <a:ext uri="{FF2B5EF4-FFF2-40B4-BE49-F238E27FC236}">
                <a16:creationId xmlns:a16="http://schemas.microsoft.com/office/drawing/2014/main" id="{C2B2C3CA-C311-4F14-8CD7-E682107E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36" y="3236749"/>
            <a:ext cx="556846" cy="55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ich">
            <a:extLst>
              <a:ext uri="{FF2B5EF4-FFF2-40B4-BE49-F238E27FC236}">
                <a16:creationId xmlns:a16="http://schemas.microsoft.com/office/drawing/2014/main" id="{273B8BC0-B8EE-47ED-BD48-450F510D5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45" y="3236749"/>
            <a:ext cx="556846" cy="55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8BBBF-1A50-4225-A081-EA126CB6C0B6}"/>
              </a:ext>
            </a:extLst>
          </p:cNvPr>
          <p:cNvCxnSpPr>
            <a:stCxn id="8194" idx="3"/>
            <a:endCxn id="8196" idx="1"/>
          </p:cNvCxnSpPr>
          <p:nvPr/>
        </p:nvCxnSpPr>
        <p:spPr>
          <a:xfrm>
            <a:off x="6820082" y="3515172"/>
            <a:ext cx="48736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72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8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F8301-A452-408D-A95E-41682456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51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643962E1-7808-42AB-970E-19EDA3E68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B8759-6F6A-409B-8813-D7DAE52F0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385089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U wan pray game?</a:t>
            </a:r>
          </a:p>
        </p:txBody>
      </p:sp>
      <p:pic>
        <p:nvPicPr>
          <p:cNvPr id="4" name="ezgif-2-4ea9bab993">
            <a:hlinkClick r:id="" action="ppaction://media"/>
            <a:extLst>
              <a:ext uri="{FF2B5EF4-FFF2-40B4-BE49-F238E27FC236}">
                <a16:creationId xmlns:a16="http://schemas.microsoft.com/office/drawing/2014/main" id="{A023D716-3798-428F-A074-012B1467E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7254" y="-1"/>
            <a:ext cx="5757491" cy="3196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7526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955040" y="4135120"/>
            <a:ext cx="0" cy="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75680" y="668768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Game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BDFD3-0B70-4C4A-B00E-443955C38985}"/>
              </a:ext>
            </a:extLst>
          </p:cNvPr>
          <p:cNvSpPr txBox="1"/>
          <p:nvPr/>
        </p:nvSpPr>
        <p:spPr>
          <a:xfrm>
            <a:off x="3968887" y="2053004"/>
            <a:ext cx="7268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Father of a Genre: Multiplayer Online Battle Arena (MOBA)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Competitive Action 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Developed by Valve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Taunt_The_Master_Juggles">
            <a:hlinkClick r:id="" action="ppaction://media"/>
            <a:extLst>
              <a:ext uri="{FF2B5EF4-FFF2-40B4-BE49-F238E27FC236}">
                <a16:creationId xmlns:a16="http://schemas.microsoft.com/office/drawing/2014/main" id="{C58AD0AD-0C50-4E8F-B924-D5225EE73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119" t="12501" r="12602" b="-7384"/>
          <a:stretch/>
        </p:blipFill>
        <p:spPr>
          <a:xfrm>
            <a:off x="1645920" y="3108960"/>
            <a:ext cx="1920240" cy="310896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19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955040" y="4135120"/>
            <a:ext cx="0" cy="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75680" y="668768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BDFD3-0B70-4C4A-B00E-443955C38985}"/>
              </a:ext>
            </a:extLst>
          </p:cNvPr>
          <p:cNvSpPr txBox="1"/>
          <p:nvPr/>
        </p:nvSpPr>
        <p:spPr>
          <a:xfrm>
            <a:off x="232156" y="1455127"/>
            <a:ext cx="5676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Earliest ancestor, mod for </a:t>
            </a:r>
            <a:r>
              <a:rPr lang="en-US" dirty="0" err="1">
                <a:solidFill>
                  <a:schemeClr val="bg1"/>
                </a:solidFill>
              </a:rPr>
              <a:t>Starcraft</a:t>
            </a:r>
            <a:r>
              <a:rPr lang="en-US" dirty="0">
                <a:solidFill>
                  <a:schemeClr val="bg1"/>
                </a:solidFill>
              </a:rPr>
              <a:t> - Aeon of Strife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Idea moved to Warcraft 3 – Mod was rebuilt as Defense of the Ancients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Popularity exploded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Frozen Throne and mod builder expansion for WC3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Lots of spinoffs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Couple of dudes took the most popular spinoff content and compiled it into DotA Allstars – “The DotA”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 developer, Steve “</a:t>
            </a:r>
            <a:r>
              <a:rPr lang="en-US" dirty="0" err="1">
                <a:solidFill>
                  <a:schemeClr val="bg1"/>
                </a:solidFill>
              </a:rPr>
              <a:t>Guinsoo</a:t>
            </a:r>
            <a:r>
              <a:rPr lang="en-US" dirty="0">
                <a:solidFill>
                  <a:schemeClr val="bg1"/>
                </a:solidFill>
              </a:rPr>
              <a:t>” Feak, and forum owner, Steve “Pendragon” </a:t>
            </a:r>
            <a:r>
              <a:rPr lang="en-US" dirty="0" err="1">
                <a:solidFill>
                  <a:schemeClr val="bg1"/>
                </a:solidFill>
              </a:rPr>
              <a:t>Mescon</a:t>
            </a:r>
            <a:r>
              <a:rPr lang="en-US" dirty="0">
                <a:solidFill>
                  <a:schemeClr val="bg1"/>
                </a:solidFill>
              </a:rPr>
              <a:t>  leave. Goes to work at Riot as developers for </a:t>
            </a:r>
            <a:r>
              <a:rPr lang="en-US" dirty="0" err="1">
                <a:solidFill>
                  <a:schemeClr val="bg1"/>
                </a:solidFill>
              </a:rPr>
              <a:t>LoL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Mescon</a:t>
            </a:r>
            <a:r>
              <a:rPr lang="en-US" dirty="0">
                <a:solidFill>
                  <a:schemeClr val="bg1"/>
                </a:solidFill>
              </a:rPr>
              <a:t> still operates dota-allstars.com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Last developer, </a:t>
            </a:r>
            <a:r>
              <a:rPr lang="en-US" dirty="0" err="1">
                <a:solidFill>
                  <a:schemeClr val="bg1"/>
                </a:solidFill>
              </a:rPr>
              <a:t>IceFrog</a:t>
            </a:r>
            <a:r>
              <a:rPr lang="en-US" dirty="0">
                <a:solidFill>
                  <a:schemeClr val="bg1"/>
                </a:solidFill>
              </a:rPr>
              <a:t> (no identity), leaves the project to work on Heroes of </a:t>
            </a:r>
            <a:r>
              <a:rPr lang="en-US" dirty="0" err="1">
                <a:solidFill>
                  <a:schemeClr val="bg1"/>
                </a:solidFill>
              </a:rPr>
              <a:t>Newearth</a:t>
            </a:r>
            <a:r>
              <a:rPr lang="en-US" dirty="0">
                <a:solidFill>
                  <a:schemeClr val="bg1"/>
                </a:solidFill>
              </a:rPr>
              <a:t>, but soon after moves to Valve.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Dota</a:t>
            </a:r>
            <a:r>
              <a:rPr lang="en-US" dirty="0">
                <a:solidFill>
                  <a:schemeClr val="bg1"/>
                </a:solidFill>
              </a:rPr>
              <a:t> 2 launches in July 2013.</a:t>
            </a:r>
          </a:p>
        </p:txBody>
      </p:sp>
      <p:pic>
        <p:nvPicPr>
          <p:cNvPr id="2" name="Let's Play DotA - Krobelus - DotA Allstars Gameplay HD #1 Epic DotA Krobelus Ownage">
            <a:hlinkClick r:id="" action="ppaction://media"/>
            <a:extLst>
              <a:ext uri="{FF2B5EF4-FFF2-40B4-BE49-F238E27FC236}">
                <a16:creationId xmlns:a16="http://schemas.microsoft.com/office/drawing/2014/main" id="{C0C25E10-3B7B-4B17-ACFE-3E92442A28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8431" y="1721094"/>
            <a:ext cx="6072554" cy="3415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stA="45000" endPos="65000" dist="9271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38771-E20C-4014-8ACF-DBCEB9821A5B}"/>
              </a:ext>
            </a:extLst>
          </p:cNvPr>
          <p:cNvSpPr txBox="1"/>
          <p:nvPr/>
        </p:nvSpPr>
        <p:spPr>
          <a:xfrm>
            <a:off x="6096000" y="5292969"/>
            <a:ext cx="549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dude on YouTube playing DotA All-Stars</a:t>
            </a:r>
          </a:p>
        </p:txBody>
      </p:sp>
    </p:spTree>
    <p:extLst>
      <p:ext uri="{BB962C8B-B14F-4D97-AF65-F5344CB8AC3E}">
        <p14:creationId xmlns:p14="http://schemas.microsoft.com/office/powerpoint/2010/main" val="2820102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5680" y="668768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Gameplay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BDFD3-0B70-4C4A-B00E-443955C38985}"/>
              </a:ext>
            </a:extLst>
          </p:cNvPr>
          <p:cNvSpPr txBox="1"/>
          <p:nvPr/>
        </p:nvSpPr>
        <p:spPr>
          <a:xfrm>
            <a:off x="4423287" y="1315099"/>
            <a:ext cx="72680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Two teams, The Radiant and The Dire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team has five players, each player controls one hero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Players spawn in their team’s fountain upon game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Opposing players confront each other on a symmetrical-</a:t>
            </a:r>
            <a:r>
              <a:rPr lang="en-US" dirty="0" err="1">
                <a:solidFill>
                  <a:schemeClr val="bg1"/>
                </a:solidFill>
              </a:rPr>
              <a:t>ish</a:t>
            </a:r>
            <a:r>
              <a:rPr lang="en-US" dirty="0">
                <a:solidFill>
                  <a:schemeClr val="bg1"/>
                </a:solidFill>
              </a:rPr>
              <a:t> map, split by a 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Primary points of contact are the three lanes, which run through the outskirts and directly through the middle of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Waves of uncontrollable creeps, one wave in each lane every 30 seconds, spawns for both teams and charges mindlessly through the 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Players kill creeps and other players to gain experience and gold advantages over the other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lane has four towers (turrets) and a pair of barracks (one for melee creeps and one for ranged creeps)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players must destroy the towers and the barracks in the lanes to procure an offensive 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Primary objective is to destroy the other team’s Ancient</a:t>
            </a:r>
          </a:p>
        </p:txBody>
      </p:sp>
      <p:pic>
        <p:nvPicPr>
          <p:cNvPr id="29" name="pudge">
            <a:hlinkClick r:id="" action="ppaction://media"/>
            <a:extLst>
              <a:ext uri="{FF2B5EF4-FFF2-40B4-BE49-F238E27FC236}">
                <a16:creationId xmlns:a16="http://schemas.microsoft.com/office/drawing/2014/main" id="{C0AB4040-5875-4093-AACB-A29A64891F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548" y="3874873"/>
            <a:ext cx="3881135" cy="275452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83053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955040" y="4135120"/>
            <a:ext cx="0" cy="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75680" y="668768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Map</a:t>
            </a:r>
          </a:p>
        </p:txBody>
      </p:sp>
      <p:pic>
        <p:nvPicPr>
          <p:cNvPr id="1026" name="Picture 2" descr="File:Game map 7.00.jpg">
            <a:extLst>
              <a:ext uri="{FF2B5EF4-FFF2-40B4-BE49-F238E27FC236}">
                <a16:creationId xmlns:a16="http://schemas.microsoft.com/office/drawing/2014/main" id="{FD6D1CA6-2A5D-4B09-9BF5-1E1F61766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 r="2764" b="2641"/>
          <a:stretch/>
        </p:blipFill>
        <p:spPr bwMode="auto">
          <a:xfrm>
            <a:off x="659307" y="3015762"/>
            <a:ext cx="3218101" cy="308610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A11139-07E0-480C-AC75-96D13F9B2194}"/>
              </a:ext>
            </a:extLst>
          </p:cNvPr>
          <p:cNvSpPr txBox="1"/>
          <p:nvPr/>
        </p:nvSpPr>
        <p:spPr>
          <a:xfrm>
            <a:off x="659307" y="6260123"/>
            <a:ext cx="319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DOTA map, as of patch 7.06</a:t>
            </a:r>
          </a:p>
        </p:txBody>
      </p:sp>
      <p:sp>
        <p:nvSpPr>
          <p:cNvPr id="21" name="Star: 4 Points 20">
            <a:extLst>
              <a:ext uri="{FF2B5EF4-FFF2-40B4-BE49-F238E27FC236}">
                <a16:creationId xmlns:a16="http://schemas.microsoft.com/office/drawing/2014/main" id="{E57E0E17-6BDD-4ADD-B285-D1DD6146352F}"/>
              </a:ext>
            </a:extLst>
          </p:cNvPr>
          <p:cNvSpPr/>
          <p:nvPr/>
        </p:nvSpPr>
        <p:spPr>
          <a:xfrm>
            <a:off x="3207243" y="3521320"/>
            <a:ext cx="292095" cy="259372"/>
          </a:xfrm>
          <a:prstGeom prst="star4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4 Points 24">
            <a:extLst>
              <a:ext uri="{FF2B5EF4-FFF2-40B4-BE49-F238E27FC236}">
                <a16:creationId xmlns:a16="http://schemas.microsoft.com/office/drawing/2014/main" id="{0471AB3B-9708-4443-9C90-3CE442F38453}"/>
              </a:ext>
            </a:extLst>
          </p:cNvPr>
          <p:cNvSpPr/>
          <p:nvPr/>
        </p:nvSpPr>
        <p:spPr>
          <a:xfrm>
            <a:off x="1014536" y="5413425"/>
            <a:ext cx="292095" cy="259372"/>
          </a:xfrm>
          <a:prstGeom prst="star4">
            <a:avLst/>
          </a:prstGeom>
          <a:solidFill>
            <a:srgbClr val="00F00B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C9AB8-8B66-4CB4-9537-29954B44854F}"/>
              </a:ext>
            </a:extLst>
          </p:cNvPr>
          <p:cNvSpPr txBox="1"/>
          <p:nvPr/>
        </p:nvSpPr>
        <p:spPr>
          <a:xfrm>
            <a:off x="4220308" y="791308"/>
            <a:ext cx="71745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Two sides: Radiant and dire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Split by the 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side of the map has: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Hard lane – Shorter lane; farming is less safe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Safe Lane – Longer lane; farming is more safe due to more vision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Mid Lane – The guy who wants the fastest power spike goes 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Jungle – Filled with neutral creeps, alternative gold/</a:t>
            </a:r>
            <a:r>
              <a:rPr lang="en-US" dirty="0" err="1">
                <a:solidFill>
                  <a:schemeClr val="bg1"/>
                </a:solidFill>
              </a:rPr>
              <a:t>exp</a:t>
            </a:r>
            <a:r>
              <a:rPr lang="en-US" dirty="0">
                <a:solidFill>
                  <a:schemeClr val="bg1"/>
                </a:solidFill>
              </a:rPr>
              <a:t>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 – Heroes and creeps spawn and heal here, location of the barracks and Ancient, as well as the primary shop for buying/building items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Secret shop – Certain items can only be bought here, most items require one item from here as an ingredient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Side shop – Sells basic items for convenience, not used much after </a:t>
            </a:r>
            <a:r>
              <a:rPr lang="en-US" dirty="0" err="1">
                <a:solidFill>
                  <a:schemeClr val="bg1"/>
                </a:solidFill>
              </a:rPr>
              <a:t>laning</a:t>
            </a:r>
            <a:r>
              <a:rPr lang="en-US" dirty="0">
                <a:solidFill>
                  <a:schemeClr val="bg1"/>
                </a:solidFill>
              </a:rPr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One Neutral feature: Roshan pit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30BFEA-483F-4A6E-B81C-6E94D4F98A4E}"/>
              </a:ext>
            </a:extLst>
          </p:cNvPr>
          <p:cNvCxnSpPr/>
          <p:nvPr/>
        </p:nvCxnSpPr>
        <p:spPr>
          <a:xfrm>
            <a:off x="1213338" y="3429000"/>
            <a:ext cx="1714500" cy="0"/>
          </a:xfrm>
          <a:prstGeom prst="line">
            <a:avLst/>
          </a:prstGeom>
          <a:ln w="76200">
            <a:solidFill>
              <a:srgbClr val="00F0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43CB12-2CC1-4DD2-BD8F-78D5F71A6A89}"/>
              </a:ext>
            </a:extLst>
          </p:cNvPr>
          <p:cNvCxnSpPr/>
          <p:nvPr/>
        </p:nvCxnSpPr>
        <p:spPr>
          <a:xfrm>
            <a:off x="1655884" y="5672797"/>
            <a:ext cx="1714500" cy="0"/>
          </a:xfrm>
          <a:prstGeom prst="line">
            <a:avLst/>
          </a:prstGeom>
          <a:ln w="76200">
            <a:solidFill>
              <a:srgbClr val="00F0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1F4179-AEBA-4533-8E74-DC39C3D08254}"/>
              </a:ext>
            </a:extLst>
          </p:cNvPr>
          <p:cNvCxnSpPr>
            <a:cxnSpLocks/>
          </p:cNvCxnSpPr>
          <p:nvPr/>
        </p:nvCxnSpPr>
        <p:spPr>
          <a:xfrm>
            <a:off x="1090246" y="3956538"/>
            <a:ext cx="0" cy="11957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85BC1B-6BA1-4A01-9601-8A4F915147AD}"/>
              </a:ext>
            </a:extLst>
          </p:cNvPr>
          <p:cNvCxnSpPr>
            <a:cxnSpLocks/>
          </p:cNvCxnSpPr>
          <p:nvPr/>
        </p:nvCxnSpPr>
        <p:spPr>
          <a:xfrm>
            <a:off x="3370384" y="4135120"/>
            <a:ext cx="0" cy="10171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DBE0F5-6742-432A-9649-47AEF450ED96}"/>
              </a:ext>
            </a:extLst>
          </p:cNvPr>
          <p:cNvCxnSpPr>
            <a:cxnSpLocks/>
          </p:cNvCxnSpPr>
          <p:nvPr/>
        </p:nvCxnSpPr>
        <p:spPr>
          <a:xfrm flipH="1">
            <a:off x="1090246" y="3429000"/>
            <a:ext cx="123092" cy="527538"/>
          </a:xfrm>
          <a:prstGeom prst="line">
            <a:avLst/>
          </a:prstGeom>
          <a:ln w="76200">
            <a:solidFill>
              <a:srgbClr val="00F0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21AF00-84D2-49CE-A008-D6E5C4B3F643}"/>
              </a:ext>
            </a:extLst>
          </p:cNvPr>
          <p:cNvCxnSpPr>
            <a:cxnSpLocks/>
          </p:cNvCxnSpPr>
          <p:nvPr/>
        </p:nvCxnSpPr>
        <p:spPr>
          <a:xfrm>
            <a:off x="3370384" y="5152292"/>
            <a:ext cx="0" cy="520505"/>
          </a:xfrm>
          <a:prstGeom prst="line">
            <a:avLst/>
          </a:prstGeom>
          <a:ln w="76200">
            <a:solidFill>
              <a:srgbClr val="00F0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A66002-7990-4CEF-8E19-A7E2FFA3988F}"/>
              </a:ext>
            </a:extLst>
          </p:cNvPr>
          <p:cNvCxnSpPr>
            <a:cxnSpLocks/>
          </p:cNvCxnSpPr>
          <p:nvPr/>
        </p:nvCxnSpPr>
        <p:spPr>
          <a:xfrm flipH="1">
            <a:off x="1475680" y="3956538"/>
            <a:ext cx="1584043" cy="1312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oyster.ignimgs.com/mediawiki/apis.ign.com/dota-2/d/d3/Roshan.png">
            <a:extLst>
              <a:ext uri="{FF2B5EF4-FFF2-40B4-BE49-F238E27FC236}">
                <a16:creationId xmlns:a16="http://schemas.microsoft.com/office/drawing/2014/main" id="{45836333-261C-46C0-856A-41774847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90" y="4049033"/>
            <a:ext cx="372180" cy="3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5680" y="668768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Creeps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BDFD3-0B70-4C4A-B00E-443955C38985}"/>
              </a:ext>
            </a:extLst>
          </p:cNvPr>
          <p:cNvSpPr txBox="1"/>
          <p:nvPr/>
        </p:nvSpPr>
        <p:spPr>
          <a:xfrm>
            <a:off x="4264630" y="991933"/>
            <a:ext cx="72680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Three classes of creep: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Lane Creep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Melee creep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Ranged creep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Siege creep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Neutral (Jungle) Creep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Spawn in camps in both jungles at the top of every minute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Controlled Creep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Creeps controlled by player – spawned by items or hero abilities</a:t>
            </a:r>
          </a:p>
        </p:txBody>
      </p:sp>
      <p:pic>
        <p:nvPicPr>
          <p:cNvPr id="2050" name="Picture 2" descr="Melee Creep Radiant model.png">
            <a:extLst>
              <a:ext uri="{FF2B5EF4-FFF2-40B4-BE49-F238E27FC236}">
                <a16:creationId xmlns:a16="http://schemas.microsoft.com/office/drawing/2014/main" id="{6E2004C6-3AA0-4EFF-92F8-8793C43E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2469"/>
            <a:ext cx="2076432" cy="207643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Melee Creep Dire model.png">
            <a:extLst>
              <a:ext uri="{FF2B5EF4-FFF2-40B4-BE49-F238E27FC236}">
                <a16:creationId xmlns:a16="http://schemas.microsoft.com/office/drawing/2014/main" id="{11FEBC29-A968-42BE-937E-7FC74065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80" y="829106"/>
            <a:ext cx="2985470" cy="298547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nged Creep Radiant model.png">
            <a:extLst>
              <a:ext uri="{FF2B5EF4-FFF2-40B4-BE49-F238E27FC236}">
                <a16:creationId xmlns:a16="http://schemas.microsoft.com/office/drawing/2014/main" id="{5E97033D-FC38-4E11-8C22-0E951A8C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8901"/>
            <a:ext cx="2381250" cy="2381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Ranged Creep Dire model.png">
            <a:extLst>
              <a:ext uri="{FF2B5EF4-FFF2-40B4-BE49-F238E27FC236}">
                <a16:creationId xmlns:a16="http://schemas.microsoft.com/office/drawing/2014/main" id="{70499B87-37C1-493B-9953-E47D001B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27" y="2905687"/>
            <a:ext cx="2479646" cy="2479646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ragon Camp.jpg">
            <a:extLst>
              <a:ext uri="{FF2B5EF4-FFF2-40B4-BE49-F238E27FC236}">
                <a16:creationId xmlns:a16="http://schemas.microsoft.com/office/drawing/2014/main" id="{8DBC21FC-1E30-4CCF-B8F3-597E59B1B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175" y="124474"/>
            <a:ext cx="2381250" cy="2381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jungle">
            <a:hlinkClick r:id="" action="ppaction://media"/>
            <a:extLst>
              <a:ext uri="{FF2B5EF4-FFF2-40B4-BE49-F238E27FC236}">
                <a16:creationId xmlns:a16="http://schemas.microsoft.com/office/drawing/2014/main" id="{C1E32D85-1C39-4CA2-AA8E-D9380AA952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20000" y="4008437"/>
            <a:ext cx="4572000" cy="2849563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760137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5680" y="668768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Roshan</a:t>
            </a:r>
          </a:p>
        </p:txBody>
      </p:sp>
      <p:pic>
        <p:nvPicPr>
          <p:cNvPr id="4098" name="Picture 2" descr="Roshan model.png">
            <a:extLst>
              <a:ext uri="{FF2B5EF4-FFF2-40B4-BE49-F238E27FC236}">
                <a16:creationId xmlns:a16="http://schemas.microsoft.com/office/drawing/2014/main" id="{24E5F898-958F-4C7D-8C1B-E0AFBB1A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5" y="0"/>
            <a:ext cx="6037634" cy="6037634"/>
          </a:xfrm>
          <a:prstGeom prst="rect">
            <a:avLst/>
          </a:prstGeom>
          <a:noFill/>
          <a:effectLst>
            <a:glow rad="2286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2B5436-BAD0-40BC-9756-12BF5D190BFA}"/>
              </a:ext>
            </a:extLst>
          </p:cNvPr>
          <p:cNvSpPr txBox="1"/>
          <p:nvPr/>
        </p:nvSpPr>
        <p:spPr>
          <a:xfrm>
            <a:off x="6626406" y="190375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Special type of neutral creep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Found in Roshan’s pit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Gets increased HP, damage, and armor every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Benefits of killing Roshan: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200 gold to every player on the team that lands the last hit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Always drops the Aegis of the Immortal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Drops cheese from second death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Drops Refresher shard from third death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Respawns 8 to 11 minutes after death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How to Jungle Ursa to Roshan in Patch 7.05 - DotA 2 Guides">
            <a:hlinkClick r:id="" action="ppaction://media"/>
            <a:extLst>
              <a:ext uri="{FF2B5EF4-FFF2-40B4-BE49-F238E27FC236}">
                <a16:creationId xmlns:a16="http://schemas.microsoft.com/office/drawing/2014/main" id="{175760B0-D2A6-49E6-B4C2-237471A43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12070" y="4197400"/>
            <a:ext cx="4564185" cy="2567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9906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0" y="317076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Hero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B5436-BAD0-40BC-9756-12BF5D190BFA}"/>
              </a:ext>
            </a:extLst>
          </p:cNvPr>
          <p:cNvSpPr txBox="1"/>
          <p:nvPr/>
        </p:nvSpPr>
        <p:spPr>
          <a:xfrm>
            <a:off x="102514" y="857563"/>
            <a:ext cx="4572000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character through which the player participates in the game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hero (generally) has three standard abilities and one Ultimate ability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hero also has a unique talent tree that can be skilled every 5 levels after level 10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Maximum level is 25</a:t>
            </a:r>
          </a:p>
        </p:txBody>
      </p:sp>
      <p:pic>
        <p:nvPicPr>
          <p:cNvPr id="4" name="pudge">
            <a:hlinkClick r:id="" action="ppaction://media"/>
            <a:extLst>
              <a:ext uri="{FF2B5EF4-FFF2-40B4-BE49-F238E27FC236}">
                <a16:creationId xmlns:a16="http://schemas.microsoft.com/office/drawing/2014/main" id="{2B21BCC4-332E-4A0B-BE8D-23FB1EA5A5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5758" y="114847"/>
            <a:ext cx="3475955" cy="2433169"/>
          </a:xfrm>
          <a:prstGeom prst="roundRect">
            <a:avLst>
              <a:gd name="adj" fmla="val 5299"/>
            </a:avLst>
          </a:prstGeom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5122" name="Picture 2" descr="File:TalentExample.png">
            <a:extLst>
              <a:ext uri="{FF2B5EF4-FFF2-40B4-BE49-F238E27FC236}">
                <a16:creationId xmlns:a16="http://schemas.microsoft.com/office/drawing/2014/main" id="{92F2CE3C-6751-481A-8380-39422EEB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958" y="104302"/>
            <a:ext cx="2956528" cy="2454260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93641A-7EA7-4117-8C0F-CCFA7036CDDB}"/>
              </a:ext>
            </a:extLst>
          </p:cNvPr>
          <p:cNvSpPr txBox="1"/>
          <p:nvPr/>
        </p:nvSpPr>
        <p:spPr>
          <a:xfrm>
            <a:off x="9231923" y="2751992"/>
            <a:ext cx="28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Ursa’s</a:t>
            </a:r>
            <a:r>
              <a:rPr lang="en-US" dirty="0">
                <a:solidFill>
                  <a:schemeClr val="bg1"/>
                </a:solidFill>
              </a:rPr>
              <a:t> talent tree</a:t>
            </a:r>
          </a:p>
        </p:txBody>
      </p:sp>
      <p:pic>
        <p:nvPicPr>
          <p:cNvPr id="9" name="run">
            <a:hlinkClick r:id="" action="ppaction://media"/>
            <a:extLst>
              <a:ext uri="{FF2B5EF4-FFF2-40B4-BE49-F238E27FC236}">
                <a16:creationId xmlns:a16="http://schemas.microsoft.com/office/drawing/2014/main" id="{FCBAEBBB-6C9C-4AFD-ABA4-7BB2E42405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9132" y="4508574"/>
            <a:ext cx="5682824" cy="23494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4404E9-04E4-4B26-8C39-1A912246E6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13" t="18077" r="15554" b="24487"/>
          <a:stretch/>
        </p:blipFill>
        <p:spPr>
          <a:xfrm>
            <a:off x="6150045" y="3640071"/>
            <a:ext cx="5965825" cy="245426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B6B4-A083-4CC6-83FB-B05C8FB41314}"/>
              </a:ext>
            </a:extLst>
          </p:cNvPr>
          <p:cNvSpPr txBox="1"/>
          <p:nvPr/>
        </p:nvSpPr>
        <p:spPr>
          <a:xfrm>
            <a:off x="6304085" y="6207369"/>
            <a:ext cx="554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Heroes currently available in the game</a:t>
            </a:r>
          </a:p>
        </p:txBody>
      </p:sp>
    </p:spTree>
    <p:extLst>
      <p:ext uri="{BB962C8B-B14F-4D97-AF65-F5344CB8AC3E}">
        <p14:creationId xmlns:p14="http://schemas.microsoft.com/office/powerpoint/2010/main" val="1627273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0" y="317076"/>
            <a:ext cx="4986414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Items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B5436-BAD0-40BC-9756-12BF5D190BFA}"/>
              </a:ext>
            </a:extLst>
          </p:cNvPr>
          <p:cNvSpPr txBox="1"/>
          <p:nvPr/>
        </p:nvSpPr>
        <p:spPr>
          <a:xfrm>
            <a:off x="104663" y="1035009"/>
            <a:ext cx="4572000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player uses gold from killing creeps and heroes to purchase items for their hero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Items provide some kind of benefit to the carrying unit, making it more powerful in some way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</a:rPr>
              <a:t>No item is a must have </a:t>
            </a:r>
            <a:r>
              <a:rPr lang="en-US" sz="2000" dirty="0">
                <a:solidFill>
                  <a:schemeClr val="bg1"/>
                </a:solidFill>
              </a:rPr>
              <a:t>– You purchase items that work well with your hero and against the other heroes</a:t>
            </a:r>
          </a:p>
        </p:txBody>
      </p:sp>
      <p:pic>
        <p:nvPicPr>
          <p:cNvPr id="6146" name="Picture 2" descr="File:Dota2 Dagon VisualsUpdate.jpg">
            <a:extLst>
              <a:ext uri="{FF2B5EF4-FFF2-40B4-BE49-F238E27FC236}">
                <a16:creationId xmlns:a16="http://schemas.microsoft.com/office/drawing/2014/main" id="{6619B0F3-CE0E-413D-BA28-A5A8D8CA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-4864"/>
            <a:ext cx="2362200" cy="57150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link dagger">
            <a:hlinkClick r:id="" action="ppaction://media"/>
            <a:extLst>
              <a:ext uri="{FF2B5EF4-FFF2-40B4-BE49-F238E27FC236}">
                <a16:creationId xmlns:a16="http://schemas.microsoft.com/office/drawing/2014/main" id="{DDC8D55D-246D-48A1-A888-564792DD79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534835"/>
            <a:ext cx="3134136" cy="23506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148" name="Picture 4" descr="Blink Dagger icon.png">
            <a:extLst>
              <a:ext uri="{FF2B5EF4-FFF2-40B4-BE49-F238E27FC236}">
                <a16:creationId xmlns:a16="http://schemas.microsoft.com/office/drawing/2014/main" id="{E93413F9-D30C-4031-B633-2AAA228A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4" y="4591908"/>
            <a:ext cx="952500" cy="695325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DA879-1B37-4C94-95AF-CDEDB69B1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1950" y="616187"/>
            <a:ext cx="4867275" cy="4352925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405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14973</TotalTime>
  <Words>752</Words>
  <Application>Microsoft Office PowerPoint</Application>
  <PresentationFormat>Widescreen</PresentationFormat>
  <Paragraphs>93</Paragraphs>
  <Slides>14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Estrangelo Edessa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SageFox</Company>
  <LinksUpToDate>false</LinksUpToDate>
  <SharedDoc>false</SharedDoc>
  <HyperlinkBase>http://sage-fox.com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Edward Auttonberry</cp:lastModifiedBy>
  <cp:revision>5539</cp:revision>
  <dcterms:created xsi:type="dcterms:W3CDTF">2015-12-31T02:20:12Z</dcterms:created>
  <dcterms:modified xsi:type="dcterms:W3CDTF">2018-04-09T01:45:50Z</dcterms:modified>
</cp:coreProperties>
</file>